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60" r:id="rId1"/>
    <p:sldMasterId id="2147483977" r:id="rId2"/>
  </p:sldMasterIdLst>
  <p:notesMasterIdLst>
    <p:notesMasterId r:id="rId30"/>
  </p:notesMasterIdLst>
  <p:sldIdLst>
    <p:sldId id="256" r:id="rId3"/>
    <p:sldId id="257" r:id="rId4"/>
    <p:sldId id="258" r:id="rId5"/>
    <p:sldId id="262" r:id="rId6"/>
    <p:sldId id="377" r:id="rId7"/>
    <p:sldId id="378" r:id="rId8"/>
    <p:sldId id="379" r:id="rId9"/>
    <p:sldId id="263" r:id="rId10"/>
    <p:sldId id="264" r:id="rId11"/>
    <p:sldId id="265" r:id="rId12"/>
    <p:sldId id="368" r:id="rId13"/>
    <p:sldId id="367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51" r:id="rId23"/>
    <p:sldId id="361" r:id="rId24"/>
    <p:sldId id="380" r:id="rId25"/>
    <p:sldId id="346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lise Amour du Christ" initials="EA" lastIdx="1" clrIdx="0">
    <p:extLst>
      <p:ext uri="{19B8F6BF-5375-455C-9EA6-DF929625EA0E}">
        <p15:presenceInfo xmlns:p15="http://schemas.microsoft.com/office/powerpoint/2012/main" userId="654ad27f97eb41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10T08:18:52.90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Garamond"/>
              </a:rPr>
              <a:t>Cliquez pour déplacer la diapo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3F02E8A-0B87-4D74-B786-652903AC3865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60B2292-6F58-49BF-B588-B3FCA37A791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09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37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45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453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50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387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9210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272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844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271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00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01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484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497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7773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78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162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765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172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628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1349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3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339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000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0413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59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440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29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9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417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177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6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70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64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ZoneTexte 3"/>
          <p:cNvSpPr/>
          <p:nvPr/>
        </p:nvSpPr>
        <p:spPr>
          <a:xfrm>
            <a:off x="2545560" y="511560"/>
            <a:ext cx="7355880" cy="3845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信望爱基督之家</a:t>
            </a:r>
            <a:endParaRPr lang="fr-FR" sz="7200" b="0" strike="noStrike" spc="-1" dirty="0">
              <a:solidFill>
                <a:schemeClr val="accent5">
                  <a:lumMod val="50000"/>
                </a:schemeClr>
              </a:solidFill>
              <a:latin typeface="Forte" panose="03060902040502070203" pitchFamily="66" charset="0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5"/>
                </a:solidFill>
                <a:latin typeface="Matura MT Script Capitals"/>
              </a:rPr>
              <a:t>     </a:t>
            </a:r>
            <a:r>
              <a:rPr lang="fr-FR" sz="3200" b="1" strike="noStrike" spc="-1" dirty="0">
                <a:solidFill>
                  <a:schemeClr val="dk1"/>
                </a:solidFill>
                <a:latin typeface="Matura MT Script Capitals"/>
              </a:rPr>
              <a:t>Eglise la Maison du Christ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200" b="1" strike="noStrike" spc="-1" dirty="0">
                <a:solidFill>
                  <a:schemeClr val="accent5"/>
                </a:solidFill>
                <a:latin typeface="Matura MT Script Capitals"/>
              </a:rPr>
              <a:t>         </a:t>
            </a:r>
            <a:r>
              <a:rPr lang="zh-CN" sz="8000" b="1" strike="noStrike" spc="-1" dirty="0">
                <a:solidFill>
                  <a:schemeClr val="accent5">
                    <a:lumMod val="50000"/>
                  </a:schemeClr>
                </a:solidFill>
                <a:latin typeface="Matura MT Script Capitals"/>
              </a:rPr>
              <a:t>主日崇拜</a:t>
            </a:r>
            <a:endParaRPr lang="fr-FR" sz="80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>
                <a:solidFill>
                  <a:schemeClr val="dk1"/>
                </a:solidFill>
                <a:latin typeface="Matura MT Script Capitals"/>
              </a:rPr>
              <a:t>                           </a:t>
            </a:r>
            <a:r>
              <a:rPr lang="fr-FR" sz="2400" b="1" strike="noStrike" spc="-1">
                <a:solidFill>
                  <a:schemeClr val="dk1"/>
                </a:solidFill>
                <a:latin typeface="Matura MT Script Capitals"/>
              </a:rPr>
              <a:t>04/01/2026  </a:t>
            </a:r>
            <a:r>
              <a:rPr lang="fr-FR" sz="2400" b="1" strike="noStrike" spc="-1" dirty="0">
                <a:solidFill>
                  <a:schemeClr val="dk1"/>
                </a:solidFill>
                <a:latin typeface="Matura MT Script Capitals"/>
              </a:rPr>
              <a:t>15h-17h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ZoneTexte 6"/>
          <p:cNvSpPr/>
          <p:nvPr/>
        </p:nvSpPr>
        <p:spPr>
          <a:xfrm>
            <a:off x="881449" y="4821840"/>
            <a:ext cx="10560791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如今常存的有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信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望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；这三样，其中最大的是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。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/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1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-6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2B2F5F5-3462-1E66-150D-BA670B0C0D5B}"/>
              </a:ext>
            </a:extLst>
          </p:cNvPr>
          <p:cNvSpPr txBox="1"/>
          <p:nvPr/>
        </p:nvSpPr>
        <p:spPr>
          <a:xfrm>
            <a:off x="466964" y="722548"/>
            <a:ext cx="1009949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1</a:t>
            </a:r>
            <a:r>
              <a:rPr lang="zh-CN" altLang="fr-FR" sz="3600" b="1" dirty="0"/>
              <a:t>耶稣对百姓讲完了这一切的话</a:t>
            </a:r>
            <a:r>
              <a:rPr lang="fr-FR" altLang="zh-CN" sz="3600" b="1" dirty="0"/>
              <a:t>,</a:t>
            </a:r>
            <a:r>
              <a:rPr lang="zh-CN" altLang="fr-FR" sz="3600" b="1" dirty="0"/>
              <a:t>就进了迦百农。 </a:t>
            </a:r>
          </a:p>
          <a:p>
            <a:r>
              <a:rPr lang="fr-FR" altLang="zh-CN" sz="3600" b="1" dirty="0"/>
              <a:t>2</a:t>
            </a:r>
            <a:r>
              <a:rPr lang="zh-CN" altLang="fr-FR" sz="3600" b="1" dirty="0"/>
              <a:t>有一个百夫长所宝贵的仆人害病，快要死了。 </a:t>
            </a:r>
          </a:p>
          <a:p>
            <a:r>
              <a:rPr lang="fr-FR" altLang="zh-CN" sz="3600" b="1" dirty="0"/>
              <a:t>3</a:t>
            </a:r>
            <a:r>
              <a:rPr lang="zh-CN" altLang="fr-FR" sz="3600" b="1" dirty="0"/>
              <a:t>百夫长风闻耶稣的事，就托犹太人的几个长老去求耶稣来救他的仆人。 </a:t>
            </a:r>
          </a:p>
          <a:p>
            <a:r>
              <a:rPr lang="fr-FR" altLang="zh-CN" sz="3600" b="1" dirty="0"/>
              <a:t>4</a:t>
            </a:r>
            <a:r>
              <a:rPr lang="zh-CN" altLang="fr-FR" sz="3600" b="1" dirty="0"/>
              <a:t>他们到了耶稣那里，就切切地求他说：“你给他行这事是他所配得的； </a:t>
            </a:r>
          </a:p>
          <a:p>
            <a:r>
              <a:rPr lang="fr-FR" altLang="zh-CN" sz="3600" b="1" dirty="0"/>
              <a:t>5</a:t>
            </a:r>
            <a:r>
              <a:rPr lang="zh-CN" altLang="fr-FR" sz="3600" b="1" dirty="0"/>
              <a:t>因为他爱我们的百姓，给我们建造会堂。”</a:t>
            </a:r>
            <a:endParaRPr lang="fr-FR" altLang="zh-CN" sz="3600" b="1" dirty="0"/>
          </a:p>
          <a:p>
            <a:r>
              <a:rPr lang="fr-FR" altLang="zh-CN" sz="3600" b="1" dirty="0"/>
              <a:t>6</a:t>
            </a:r>
            <a:r>
              <a:rPr lang="zh-CN" altLang="fr-FR" sz="3600" b="1" dirty="0"/>
              <a:t>耶稣就和他们同去。离那家不远，百夫长托几个朋友去见耶稣，对他说：“主啊！不要劳动；因你到我舍下，我不敢当。 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6965-EF92-97C1-5EA5-70E6FDEFF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40B69D67-1A4F-71BF-3757-9019208AAD7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EB44AEA-D898-AADA-9C70-F5FAAB0001F6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7:10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F70F09-CF9E-C11F-9BC2-0DD99DAE2063}"/>
              </a:ext>
            </a:extLst>
          </p:cNvPr>
          <p:cNvSpPr txBox="1"/>
          <p:nvPr/>
        </p:nvSpPr>
        <p:spPr>
          <a:xfrm>
            <a:off x="256854" y="722548"/>
            <a:ext cx="116714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000" b="1" dirty="0"/>
              <a:t>7 </a:t>
            </a:r>
            <a:r>
              <a:rPr lang="zh-CN" altLang="fr-FR" sz="4000" b="1" dirty="0"/>
              <a:t>我也自以为不配去见你，只要你说一句话，我的仆人就必好了。 </a:t>
            </a:r>
          </a:p>
          <a:p>
            <a:r>
              <a:rPr lang="fr-FR" altLang="zh-CN" sz="4000" b="1" dirty="0"/>
              <a:t>8 </a:t>
            </a:r>
            <a:r>
              <a:rPr lang="zh-CN" altLang="fr-FR" sz="4000" b="1" dirty="0"/>
              <a:t>因为我在人的权下，也有兵在我以下，对这个说：‘去！’他就去；对那个说：‘来！’他就来；对我的仆人说：‘你做这事！’他就去做。” </a:t>
            </a:r>
          </a:p>
          <a:p>
            <a:r>
              <a:rPr lang="fr-FR" altLang="zh-CN" sz="4000" b="1" dirty="0"/>
              <a:t>9 </a:t>
            </a:r>
            <a:r>
              <a:rPr lang="zh-CN" altLang="fr-FR" sz="4000" b="1" dirty="0"/>
              <a:t>耶稣听见这话，就希奇他，转身对跟随的众人说：“我告诉你们，这么大的信心，就是在以色列中，我也没有遇见过。” </a:t>
            </a:r>
          </a:p>
          <a:p>
            <a:r>
              <a:rPr lang="fr-FR" altLang="zh-CN" sz="4000" b="1" dirty="0"/>
              <a:t>10</a:t>
            </a:r>
            <a:r>
              <a:rPr lang="zh-CN" altLang="fr-FR" sz="4000" b="1" dirty="0"/>
              <a:t>那托来的人回到百夫长家里，看见仆人已经好了。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357314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D788F-01DE-8E75-9070-083A6CB9C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22F2D78E-FE72-7CB5-08FD-FF2898CB995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968178B3-2BA5-5F0C-CBAF-C941EA4B3443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11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-17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031889-4116-27EC-1028-D1D76FA58285}"/>
              </a:ext>
            </a:extLst>
          </p:cNvPr>
          <p:cNvSpPr txBox="1"/>
          <p:nvPr/>
        </p:nvSpPr>
        <p:spPr>
          <a:xfrm>
            <a:off x="76546" y="475969"/>
            <a:ext cx="10099497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200" b="1" dirty="0"/>
              <a:t>11</a:t>
            </a:r>
            <a:r>
              <a:rPr lang="zh-CN" altLang="fr-FR" sz="3200" b="1" dirty="0"/>
              <a:t>过了不多时（有古卷作“次日”），耶稣往一座城去，这城名叫拿因，他的门徒和极多的人与他同行。 </a:t>
            </a:r>
          </a:p>
          <a:p>
            <a:r>
              <a:rPr lang="fr-FR" altLang="zh-CN" sz="3200" b="1" dirty="0"/>
              <a:t>12</a:t>
            </a:r>
            <a:r>
              <a:rPr lang="zh-CN" altLang="fr-FR" sz="3200" b="1" dirty="0"/>
              <a:t>将近城门，有一个死人被抬出来。这人是他母亲独生的儿子；他母亲又是寡妇。有城里的许多人同着寡妇送殡。 </a:t>
            </a:r>
          </a:p>
          <a:p>
            <a:r>
              <a:rPr lang="fr-FR" altLang="zh-CN" sz="3200" b="1" dirty="0"/>
              <a:t>13</a:t>
            </a:r>
            <a:r>
              <a:rPr lang="zh-CN" altLang="fr-FR" sz="3200" b="1" dirty="0"/>
              <a:t>主看见那寡妇，就怜悯她，对她说：“不要哭！” </a:t>
            </a:r>
          </a:p>
          <a:p>
            <a:r>
              <a:rPr lang="fr-FR" altLang="zh-CN" sz="3200" b="1" dirty="0"/>
              <a:t>14</a:t>
            </a:r>
            <a:r>
              <a:rPr lang="zh-CN" altLang="fr-FR" sz="3200" b="1" dirty="0"/>
              <a:t>于是进前按着杠，抬的人就站住了。耶稣说：“少年人，我吩咐你，起来！” </a:t>
            </a:r>
          </a:p>
          <a:p>
            <a:r>
              <a:rPr lang="fr-FR" altLang="zh-CN" sz="3200" b="1" dirty="0"/>
              <a:t>15</a:t>
            </a:r>
            <a:r>
              <a:rPr lang="zh-CN" altLang="fr-FR" sz="3200" b="1" dirty="0"/>
              <a:t>那死人就坐起，并且说话。耶稣便把他交给他母亲。 </a:t>
            </a:r>
          </a:p>
          <a:p>
            <a:r>
              <a:rPr lang="fr-FR" altLang="zh-CN" sz="3200" b="1" dirty="0"/>
              <a:t>16</a:t>
            </a:r>
            <a:r>
              <a:rPr lang="zh-CN" altLang="fr-FR" sz="3200" b="1" dirty="0"/>
              <a:t>众人都惊奇，归荣耀与神，说：“有大先知在我们中间兴起来了！”又说：“　神眷顾了他的百姓！” </a:t>
            </a:r>
          </a:p>
          <a:p>
            <a:r>
              <a:rPr lang="fr-FR" altLang="zh-CN" sz="3200" b="1" dirty="0"/>
              <a:t>17</a:t>
            </a:r>
            <a:r>
              <a:rPr lang="zh-CN" altLang="fr-FR" sz="3200" b="1" dirty="0"/>
              <a:t>他这事的风声就传遍了犹太和周围地方。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325544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B290-77C0-9560-A492-C6B2A6B0A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E7E26711-697B-5629-98F4-16B4C36C903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EB511C8D-5D3C-B639-4D97-D38D5FBF6A93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18-21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A410A5-200F-4858-C467-65DD78F36D8C}"/>
              </a:ext>
            </a:extLst>
          </p:cNvPr>
          <p:cNvSpPr txBox="1"/>
          <p:nvPr/>
        </p:nvSpPr>
        <p:spPr>
          <a:xfrm>
            <a:off x="0" y="722548"/>
            <a:ext cx="101760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/>
              <a:t>18</a:t>
            </a:r>
            <a:r>
              <a:rPr lang="zh-CN" altLang="fr-FR" sz="3600" dirty="0"/>
              <a:t>约翰的门徒把这些事都告诉约翰。 </a:t>
            </a:r>
          </a:p>
          <a:p>
            <a:r>
              <a:rPr lang="fr-FR" altLang="zh-CN" sz="3600" dirty="0"/>
              <a:t>19</a:t>
            </a:r>
            <a:r>
              <a:rPr lang="zh-CN" altLang="fr-FR" sz="3600" dirty="0"/>
              <a:t>他便叫了两个门徒来，打发他们到主那里去，说：“那将要来的是你吗？还是我们等候别人呢？” </a:t>
            </a:r>
          </a:p>
          <a:p>
            <a:r>
              <a:rPr lang="fr-FR" altLang="zh-CN" sz="3600" dirty="0"/>
              <a:t>20</a:t>
            </a:r>
            <a:r>
              <a:rPr lang="zh-CN" altLang="fr-FR" sz="3600" dirty="0"/>
              <a:t>那两个人来到耶稣那里，说：“施洗的约翰打发我们来问你：‘那将要来的是你吗？还是我们等候别人呢？’” </a:t>
            </a:r>
          </a:p>
          <a:p>
            <a:r>
              <a:rPr lang="fr-FR" altLang="zh-CN" sz="3600" dirty="0"/>
              <a:t>21</a:t>
            </a:r>
            <a:r>
              <a:rPr lang="zh-CN" altLang="fr-FR" sz="3600" dirty="0"/>
              <a:t>正当那时候，耶稣治好了许多有疾病的，受灾患的，被恶鬼附着的，又开恩叫好些瞎子能看见。 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341117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1CE01-DB08-E2B2-F980-DCA29AE20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C7EA8C5B-A81A-5294-C9BD-A1FBA50E8E3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323CEE5E-DD96-EFB1-2428-B3499009F0F6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22-26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013A9A-F595-24E2-0375-0470B480138B}"/>
              </a:ext>
            </a:extLst>
          </p:cNvPr>
          <p:cNvSpPr txBox="1"/>
          <p:nvPr/>
        </p:nvSpPr>
        <p:spPr>
          <a:xfrm>
            <a:off x="0" y="722548"/>
            <a:ext cx="10176043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200" b="1" dirty="0"/>
              <a:t>22</a:t>
            </a:r>
            <a:r>
              <a:rPr lang="zh-CN" altLang="fr-FR" sz="3200" b="1" dirty="0"/>
              <a:t>耶稣回答说：“你们去，把所看见所听见的事告诉约翰，就是瞎子看见，瘸子行走，长大麻风的洁净，聋子听见，死人复活，穷人有福音传给他们。 </a:t>
            </a:r>
          </a:p>
          <a:p>
            <a:r>
              <a:rPr lang="fr-FR" altLang="zh-CN" sz="3200" b="1" dirty="0"/>
              <a:t>23</a:t>
            </a:r>
            <a:r>
              <a:rPr lang="zh-CN" altLang="fr-FR" sz="3200" b="1" dirty="0"/>
              <a:t>凡不因我跌倒的，就有福了！” </a:t>
            </a:r>
          </a:p>
          <a:p>
            <a:r>
              <a:rPr lang="fr-FR" altLang="zh-CN" sz="3200" b="1" dirty="0"/>
              <a:t>24</a:t>
            </a:r>
            <a:r>
              <a:rPr lang="zh-CN" altLang="fr-FR" sz="3200" b="1" dirty="0"/>
              <a:t>约翰所差来的人既走了，耶稣就对众人讲论约翰说：“你们从前出去到旷野，是要看什么呢？要看风吹动的芦苇吗？ </a:t>
            </a:r>
          </a:p>
          <a:p>
            <a:r>
              <a:rPr lang="fr-FR" altLang="zh-CN" sz="3200" b="1" dirty="0"/>
              <a:t>25</a:t>
            </a:r>
            <a:r>
              <a:rPr lang="zh-CN" altLang="fr-FR" sz="3200" b="1" dirty="0"/>
              <a:t>你们出去，到底是要看什么？要看穿细软衣服的人吗？那穿华丽衣服、宴乐度日的人是在王宫里。 </a:t>
            </a:r>
          </a:p>
          <a:p>
            <a:r>
              <a:rPr lang="fr-FR" altLang="zh-CN" sz="3200" b="1" dirty="0"/>
              <a:t>26</a:t>
            </a:r>
            <a:r>
              <a:rPr lang="zh-CN" altLang="fr-FR" sz="3200" b="1" dirty="0"/>
              <a:t>你们出去，究竟是要看什么？要看先知吗？我告诉你们，是的，他比先知大多了。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2354355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B796-D439-7DEA-3B99-53B0B74AA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E2D4B32B-3901-C441-1FD5-838C524A89B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9E3E3B35-9DD0-7A38-8AE5-6F278866AA40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27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-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29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241AFC-1295-E09D-6272-C2163DE9ECD3}"/>
              </a:ext>
            </a:extLst>
          </p:cNvPr>
          <p:cNvSpPr txBox="1"/>
          <p:nvPr/>
        </p:nvSpPr>
        <p:spPr>
          <a:xfrm>
            <a:off x="0" y="722548"/>
            <a:ext cx="118358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800" b="1" dirty="0"/>
              <a:t>27</a:t>
            </a:r>
            <a:r>
              <a:rPr lang="zh-CN" altLang="fr-FR" sz="4800" b="1" dirty="0"/>
              <a:t>经上记着说：‘我要差遣我的使者在你前面预备道路’，所说的就是这个人。 </a:t>
            </a:r>
          </a:p>
          <a:p>
            <a:r>
              <a:rPr lang="fr-FR" altLang="zh-CN" sz="4800" b="1" dirty="0"/>
              <a:t>28</a:t>
            </a:r>
            <a:r>
              <a:rPr lang="zh-CN" altLang="fr-FR" sz="4800" b="1" dirty="0"/>
              <a:t>我告诉你们，凡妇人所生的，没有一个大过约翰的；然而　神国里最小的比他还大。” </a:t>
            </a:r>
          </a:p>
          <a:p>
            <a:r>
              <a:rPr lang="fr-FR" altLang="zh-CN" sz="4800" b="1" dirty="0"/>
              <a:t>29</a:t>
            </a:r>
            <a:r>
              <a:rPr lang="zh-CN" altLang="fr-FR" sz="4800" b="1" dirty="0"/>
              <a:t>众百姓和税吏既受过约翰的洗，听见这话，就以　神为义； </a:t>
            </a:r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74442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E979-997F-62BF-276C-5AC9921D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B7B83294-A2C8-4A8F-842D-469B6794315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42569E0C-0469-2E35-1412-CE4242F1484D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30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104F56-796D-DE16-CDC1-6C344F5C52B4}"/>
              </a:ext>
            </a:extLst>
          </p:cNvPr>
          <p:cNvSpPr txBox="1"/>
          <p:nvPr/>
        </p:nvSpPr>
        <p:spPr>
          <a:xfrm>
            <a:off x="0" y="722548"/>
            <a:ext cx="118358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800" b="1" dirty="0"/>
              <a:t>30</a:t>
            </a:r>
            <a:r>
              <a:rPr lang="zh-CN" altLang="fr-FR" sz="4800" b="1" dirty="0"/>
              <a:t>但法利赛人和律法师没有受过约翰的洗，竟为自己废弃了　神的旨意。（</a:t>
            </a:r>
            <a:r>
              <a:rPr lang="fr-FR" altLang="zh-CN" sz="4800" b="1" dirty="0"/>
              <a:t>29</a:t>
            </a:r>
            <a:r>
              <a:rPr lang="zh-CN" altLang="fr-FR" sz="4800" b="1" dirty="0"/>
              <a:t>、</a:t>
            </a:r>
            <a:r>
              <a:rPr lang="fr-FR" altLang="zh-CN" sz="4800" b="1" dirty="0"/>
              <a:t>30</a:t>
            </a:r>
            <a:r>
              <a:rPr lang="zh-CN" altLang="fr-FR" sz="4800" b="1" dirty="0"/>
              <a:t>两节或作“众百姓和税吏听见了约翰的话，就受了他的洗，便以　神为义；但法利赛人和律法师不受约翰的洗，竟为自己废弃了　神的旨意”）。</a:t>
            </a:r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418181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89A4A-A827-C711-529B-0B0D423B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5E2BC64F-F050-7576-F344-CD50099CEEF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52736F7C-EFB3-5232-3D18-4F1385F089F3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31-35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137A31-78F2-7A8F-1DB0-2624421506F1}"/>
              </a:ext>
            </a:extLst>
          </p:cNvPr>
          <p:cNvSpPr txBox="1"/>
          <p:nvPr/>
        </p:nvSpPr>
        <p:spPr>
          <a:xfrm>
            <a:off x="0" y="722548"/>
            <a:ext cx="11835829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000" dirty="0"/>
              <a:t>31</a:t>
            </a:r>
            <a:r>
              <a:rPr lang="zh-CN" altLang="fr-FR" sz="4000" dirty="0"/>
              <a:t>主又说：“这样，我可用什么比这世代的人呢？他们好像什么呢？ </a:t>
            </a:r>
          </a:p>
          <a:p>
            <a:r>
              <a:rPr lang="fr-FR" altLang="zh-CN" sz="4000" dirty="0"/>
              <a:t>32</a:t>
            </a:r>
            <a:r>
              <a:rPr lang="zh-CN" altLang="fr-FR" sz="4000" dirty="0"/>
              <a:t>好像孩童坐在街市上，彼此呼叫说：</a:t>
            </a:r>
            <a:r>
              <a:rPr lang="fr-FR" sz="4000" i="1" dirty="0"/>
              <a:t>‘</a:t>
            </a:r>
            <a:r>
              <a:rPr lang="zh-CN" altLang="fr-FR" sz="4000" i="1" dirty="0"/>
              <a:t>我们向你们吹笛，你们不跳舞；我们向你们举哀，你们不啼哭。’</a:t>
            </a:r>
            <a:endParaRPr lang="fr-FR" altLang="zh-CN" sz="4000" i="1" dirty="0"/>
          </a:p>
          <a:p>
            <a:r>
              <a:rPr lang="fr-FR" altLang="zh-CN" sz="4000" dirty="0"/>
              <a:t>33</a:t>
            </a:r>
            <a:r>
              <a:rPr lang="zh-CN" altLang="fr-FR" sz="4000" dirty="0"/>
              <a:t>施洗的约翰来，不吃饼，不喝酒，你们说他是被鬼附着的。 </a:t>
            </a:r>
          </a:p>
          <a:p>
            <a:r>
              <a:rPr lang="fr-FR" altLang="zh-CN" sz="4000" dirty="0"/>
              <a:t>34</a:t>
            </a:r>
            <a:r>
              <a:rPr lang="zh-CN" altLang="fr-FR" sz="4000" dirty="0"/>
              <a:t>人子来，也吃也喝，你们说他是贪食好酒的人，是税吏和罪人的朋友。 </a:t>
            </a:r>
          </a:p>
          <a:p>
            <a:r>
              <a:rPr lang="fr-FR" altLang="zh-CN" sz="4000" dirty="0"/>
              <a:t>35</a:t>
            </a:r>
            <a:r>
              <a:rPr lang="zh-CN" altLang="fr-FR" sz="4000" dirty="0"/>
              <a:t>但智慧之子都以智慧为是。”</a:t>
            </a:r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179640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21192-70C6-9370-15D2-F7281A1B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36-40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36</a:t>
            </a:r>
            <a:r>
              <a:rPr lang="zh-CN" altLang="fr-FR" sz="3600" b="1" dirty="0"/>
              <a:t>有一个法利赛人请耶稣和他吃饭；耶稣就到法利赛人家里去坐席。 </a:t>
            </a:r>
          </a:p>
          <a:p>
            <a:r>
              <a:rPr lang="fr-FR" altLang="zh-CN" sz="3600" b="1" dirty="0"/>
              <a:t>37</a:t>
            </a:r>
            <a:r>
              <a:rPr lang="zh-CN" altLang="fr-FR" sz="3600" b="1" dirty="0"/>
              <a:t>那城里有一个女人，是个罪人，知道耶稣在法利赛人家里坐席，就拿着盛香膏的玉瓶， </a:t>
            </a:r>
          </a:p>
          <a:p>
            <a:r>
              <a:rPr lang="fr-FR" altLang="zh-CN" sz="3600" b="1" dirty="0"/>
              <a:t>38</a:t>
            </a:r>
            <a:r>
              <a:rPr lang="zh-CN" altLang="fr-FR" sz="3600" b="1" dirty="0"/>
              <a:t>站在耶稣背后，挨着他的脚哭，眼泪湿了耶稣的脚，就用自己的头发擦干，又用嘴连连亲他的脚，把香膏抹上。 </a:t>
            </a:r>
          </a:p>
          <a:p>
            <a:r>
              <a:rPr lang="fr-FR" altLang="zh-CN" sz="3600" b="1" dirty="0"/>
              <a:t>39</a:t>
            </a:r>
            <a:r>
              <a:rPr lang="zh-CN" altLang="fr-FR" sz="3600" b="1" dirty="0"/>
              <a:t>请耶稣的法利赛人看见这事，心里说：“这人若是先知，必知道摸他的是谁，是个怎样的女人；乃是个罪人。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40</a:t>
            </a:r>
            <a:r>
              <a:rPr lang="zh-CN" altLang="fr-FR" sz="4000" b="1" dirty="0"/>
              <a:t>耶稣对他说：“西门！我有句话要对你说。”西门说：“夫子，请说。” 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395431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69A52-1074-5B30-5700-74CD2CF8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6F8366FF-63DA-F20D-AB11-0BF1987D58F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024EA964-F86F-0761-94F7-2C82231DE9D4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41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-45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67FE8F-8747-CB0C-5125-7EE7F7A612B2}"/>
              </a:ext>
            </a:extLst>
          </p:cNvPr>
          <p:cNvSpPr txBox="1"/>
          <p:nvPr/>
        </p:nvSpPr>
        <p:spPr>
          <a:xfrm>
            <a:off x="0" y="722548"/>
            <a:ext cx="11835829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41</a:t>
            </a:r>
            <a:r>
              <a:rPr lang="zh-CN" altLang="fr-FR" sz="3600" b="1" dirty="0"/>
              <a:t>耶稣说：“一个债主有两个人欠他的债；一个欠五十两银子，一个欠五两银子； </a:t>
            </a:r>
          </a:p>
          <a:p>
            <a:r>
              <a:rPr lang="fr-FR" altLang="zh-CN" sz="3600" b="1" dirty="0"/>
              <a:t>42</a:t>
            </a:r>
            <a:r>
              <a:rPr lang="zh-CN" altLang="fr-FR" sz="3600" b="1" dirty="0"/>
              <a:t>因为他们无力偿还，债主就开恩免了他们两个人的债。这两个人哪一个更爱他呢？” </a:t>
            </a:r>
          </a:p>
          <a:p>
            <a:r>
              <a:rPr lang="fr-FR" altLang="zh-CN" sz="3600" b="1" dirty="0"/>
              <a:t>43</a:t>
            </a:r>
            <a:r>
              <a:rPr lang="zh-CN" altLang="fr-FR" sz="3600" b="1" dirty="0"/>
              <a:t>西门回答说：“我想是那多得恩免的人。”耶稣说：“你断的不错。” </a:t>
            </a:r>
          </a:p>
          <a:p>
            <a:r>
              <a:rPr lang="fr-FR" altLang="zh-CN" sz="3600" b="1" dirty="0"/>
              <a:t>44</a:t>
            </a:r>
            <a:r>
              <a:rPr lang="zh-CN" altLang="fr-FR" sz="3600" b="1" dirty="0"/>
              <a:t>于是转过来向着那女人，便对西门说：“你看见这女人吗？我进了你的家，你没有给我水洗脚；但这女人用眼泪湿了我的脚，用头发擦干。 </a:t>
            </a:r>
          </a:p>
          <a:p>
            <a:r>
              <a:rPr lang="fr-FR" altLang="zh-CN" sz="3600" b="1" dirty="0"/>
              <a:t>45</a:t>
            </a:r>
            <a:r>
              <a:rPr lang="zh-CN" altLang="fr-FR" sz="3600" b="1" dirty="0"/>
              <a:t>你没有与我亲嘴；但这女人从我进来的时候就不住地用嘴亲我的脚。 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22418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 idx="4294967295"/>
          </p:nvPr>
        </p:nvSpPr>
        <p:spPr>
          <a:xfrm>
            <a:off x="0" y="493142"/>
            <a:ext cx="10518775" cy="12827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60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</a:t>
            </a:r>
            <a:r>
              <a:rPr lang="zh-CN" sz="9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宣召经文</a:t>
            </a:r>
            <a:r>
              <a:rPr lang="zh-CN" altLang="fr-FR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以弗所书</a:t>
            </a:r>
            <a:r>
              <a:rPr lang="zh-CN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 </a:t>
            </a:r>
            <a:r>
              <a:rPr lang="fr-FR" altLang="zh-CN" sz="3100" b="1" spc="-1" dirty="0">
                <a:solidFill>
                  <a:schemeClr val="tx1"/>
                </a:solidFill>
                <a:latin typeface="Garamond"/>
                <a:ea typeface="华文中宋"/>
              </a:rPr>
              <a:t>3:20</a:t>
            </a:r>
            <a:r>
              <a:rPr lang="zh-CN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  </a:t>
            </a:r>
            <a:endParaRPr lang="en-US" sz="3100" b="0" strike="noStrike" spc="-1" dirty="0">
              <a:solidFill>
                <a:schemeClr val="tx1"/>
              </a:solidFill>
              <a:latin typeface="Garamond"/>
            </a:endParaRPr>
          </a:p>
        </p:txBody>
      </p:sp>
      <p:sp>
        <p:nvSpPr>
          <p:cNvPr id="103" name="Rectangle 2"/>
          <p:cNvSpPr/>
          <p:nvPr/>
        </p:nvSpPr>
        <p:spPr>
          <a:xfrm>
            <a:off x="4253401" y="5894462"/>
            <a:ext cx="3022226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领会</a:t>
            </a:r>
            <a:r>
              <a:rPr lang="fr-FR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: </a:t>
            </a:r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周国莲姐妹</a:t>
            </a:r>
            <a:endParaRPr lang="fr-FR" altLang="zh-CN" sz="2800" b="1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  <a:p>
            <a:pPr defTabSz="457200">
              <a:lnSpc>
                <a:spcPct val="100000"/>
              </a:lnSpc>
            </a:pPr>
            <a:endParaRPr lang="fr-FR" sz="2800" b="1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8034C6-42A4-850D-8EC6-796AAE3EDD15}"/>
              </a:ext>
            </a:extLst>
          </p:cNvPr>
          <p:cNvSpPr txBox="1"/>
          <p:nvPr/>
        </p:nvSpPr>
        <p:spPr>
          <a:xfrm>
            <a:off x="965771" y="3108403"/>
            <a:ext cx="94214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4400" b="1" dirty="0"/>
              <a:t>神能照着运行在我们心里的大力</a:t>
            </a:r>
            <a:r>
              <a:rPr lang="fr-FR" altLang="zh-CN" sz="4400" b="1" dirty="0"/>
              <a:t>,</a:t>
            </a:r>
            <a:r>
              <a:rPr lang="zh-CN" altLang="fr-FR" sz="4400" b="1" dirty="0"/>
              <a:t>充充足足地成就一切，超过我们所求所想的。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29BC2-9ACE-85DB-DE20-453FD8A0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3E642415-31EE-99C9-C7AF-3C4CAD89065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46411D3E-0463-0715-29EE-8432AD8F9225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46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-50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BA399E-4BEC-5045-C7D4-0C768367B011}"/>
              </a:ext>
            </a:extLst>
          </p:cNvPr>
          <p:cNvSpPr txBox="1"/>
          <p:nvPr/>
        </p:nvSpPr>
        <p:spPr>
          <a:xfrm>
            <a:off x="0" y="722548"/>
            <a:ext cx="1183582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400" b="1" dirty="0"/>
              <a:t>46</a:t>
            </a:r>
            <a:r>
              <a:rPr lang="zh-CN" altLang="fr-FR" sz="4400" b="1" dirty="0"/>
              <a:t>你没有用油抹我的头；但这女人用香膏抹我的脚。 </a:t>
            </a:r>
          </a:p>
          <a:p>
            <a:r>
              <a:rPr lang="fr-FR" altLang="zh-CN" sz="4400" b="1" dirty="0"/>
              <a:t>47</a:t>
            </a:r>
            <a:r>
              <a:rPr lang="zh-CN" altLang="fr-FR" sz="4400" b="1" dirty="0"/>
              <a:t>所以我告诉你，她许多的罪都赦免了，因为她的爱多；但那赦免少的，他的爱就少。” </a:t>
            </a:r>
          </a:p>
          <a:p>
            <a:r>
              <a:rPr lang="fr-FR" altLang="zh-CN" sz="4400" b="1" dirty="0"/>
              <a:t>48</a:t>
            </a:r>
            <a:r>
              <a:rPr lang="zh-CN" altLang="fr-FR" sz="4400" b="1" dirty="0"/>
              <a:t>于是对那女人说：“你的罪赦免了。” </a:t>
            </a:r>
          </a:p>
          <a:p>
            <a:r>
              <a:rPr lang="fr-FR" altLang="zh-CN" sz="4400" b="1" dirty="0"/>
              <a:t>49</a:t>
            </a:r>
            <a:r>
              <a:rPr lang="zh-CN" altLang="fr-FR" sz="4400" b="1" dirty="0"/>
              <a:t>同席的人心里说：“这是什么人，竟赦免人的罪呢？” </a:t>
            </a:r>
          </a:p>
          <a:p>
            <a:r>
              <a:rPr lang="fr-FR" altLang="zh-CN" sz="4400" b="1" dirty="0"/>
              <a:t>50</a:t>
            </a:r>
            <a:r>
              <a:rPr lang="zh-CN" altLang="fr-FR" sz="4400" b="1" dirty="0"/>
              <a:t>耶稣对那女人说：“你的信救了你；平平安安回去吧！” </a:t>
            </a:r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50785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9AAA-E719-C5DB-A3B4-C2BBA95B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246EE2D-F727-AD4C-9921-7D91F4E62F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82" y="0"/>
            <a:ext cx="1307018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C2637A-1F52-CC0C-EAB9-46B93A5DE9B7}"/>
              </a:ext>
            </a:extLst>
          </p:cNvPr>
          <p:cNvSpPr txBox="1"/>
          <p:nvPr/>
        </p:nvSpPr>
        <p:spPr>
          <a:xfrm>
            <a:off x="4491682" y="789463"/>
            <a:ext cx="61165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8000" b="1" dirty="0">
                <a:solidFill>
                  <a:schemeClr val="accent5"/>
                </a:solidFill>
              </a:rPr>
              <a:t>圣餐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5DF8D-D3AD-0977-16B3-F1443AAB534C}"/>
              </a:ext>
            </a:extLst>
          </p:cNvPr>
          <p:cNvSpPr/>
          <p:nvPr/>
        </p:nvSpPr>
        <p:spPr>
          <a:xfrm>
            <a:off x="800100" y="2425805"/>
            <a:ext cx="105918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altLang="zh-CN" sz="3600" b="1" dirty="0">
              <a:solidFill>
                <a:srgbClr val="C00000"/>
              </a:solidFill>
              <a:latin typeface="Century Gothic" panose="020B0502020202020204"/>
            </a:endParaRPr>
          </a:p>
          <a:p>
            <a:r>
              <a:rPr lang="zh-CN" altLang="fr-FR" sz="4400" b="1" dirty="0">
                <a:solidFill>
                  <a:srgbClr val="C00000"/>
                </a:solidFill>
                <a:latin typeface="Century Gothic" panose="020B0502020202020204"/>
              </a:rPr>
              <a:t>耶稣说：“我就是生命的粮，到我这里来的，必定不饿；信我的，永远不渴。</a:t>
            </a:r>
            <a:endParaRPr lang="fr-FR" altLang="zh-CN" sz="4400" b="1" dirty="0">
              <a:solidFill>
                <a:srgbClr val="C00000"/>
              </a:solidFill>
              <a:latin typeface="Century Gothic" panose="020B0502020202020204"/>
            </a:endParaRPr>
          </a:p>
          <a:p>
            <a:endParaRPr lang="fr-FR" altLang="zh-CN" sz="4000" b="1" dirty="0">
              <a:solidFill>
                <a:srgbClr val="DE7E18"/>
              </a:solidFill>
              <a:latin typeface="Century Gothic" panose="020B0502020202020204"/>
            </a:endParaRPr>
          </a:p>
          <a:p>
            <a:r>
              <a:rPr lang="fr-FR" altLang="zh-CN" sz="4000" b="1" dirty="0">
                <a:solidFill>
                  <a:srgbClr val="DE7E18"/>
                </a:solidFill>
                <a:latin typeface="Century Gothic" panose="020B0502020202020204"/>
              </a:rPr>
              <a:t>            </a:t>
            </a:r>
          </a:p>
          <a:p>
            <a:r>
              <a:rPr lang="fr-FR" altLang="zh-CN" sz="4000" b="1" dirty="0">
                <a:solidFill>
                  <a:srgbClr val="DE7E18"/>
                </a:solidFill>
                <a:latin typeface="Century Gothic" panose="020B0502020202020204"/>
              </a:rPr>
              <a:t>               </a:t>
            </a:r>
            <a:endParaRPr lang="fr-FR" sz="2800" b="1" dirty="0">
              <a:solidFill>
                <a:srgbClr val="DE7E18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8145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0828-EB6C-586C-4C71-BBF029A6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7F487FC-DB9C-D13B-D6D7-104C507E7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82" y="0"/>
            <a:ext cx="1307018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1455BCE-C5AC-349D-6154-48D5E68CDC06}"/>
              </a:ext>
            </a:extLst>
          </p:cNvPr>
          <p:cNvSpPr txBox="1"/>
          <p:nvPr/>
        </p:nvSpPr>
        <p:spPr>
          <a:xfrm>
            <a:off x="4607012" y="476561"/>
            <a:ext cx="61165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8000" b="1" dirty="0">
                <a:solidFill>
                  <a:schemeClr val="accent5"/>
                </a:solidFill>
              </a:rPr>
              <a:t>圣餐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366C404-6D04-3B1F-08D9-89FCE2488998}"/>
              </a:ext>
            </a:extLst>
          </p:cNvPr>
          <p:cNvSpPr txBox="1"/>
          <p:nvPr/>
        </p:nvSpPr>
        <p:spPr>
          <a:xfrm>
            <a:off x="472611" y="1857124"/>
            <a:ext cx="105926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3200" b="1" dirty="0">
                <a:solidFill>
                  <a:schemeClr val="accent5"/>
                </a:solidFill>
              </a:rPr>
              <a:t>11:23</a:t>
            </a:r>
            <a:r>
              <a:rPr lang="fr-FR" altLang="zh-CN" sz="3200" b="1" dirty="0"/>
              <a:t>	</a:t>
            </a:r>
            <a:r>
              <a:rPr lang="zh-CN" altLang="fr-FR" sz="3200" b="1" dirty="0"/>
              <a:t>我当日传给你们的，原是从主领受的，就是主耶稣被卖的那一夜，拿起饼来，</a:t>
            </a:r>
          </a:p>
          <a:p>
            <a:r>
              <a:rPr lang="fr-FR" altLang="zh-CN" sz="3200" b="1" dirty="0">
                <a:solidFill>
                  <a:schemeClr val="accent5"/>
                </a:solidFill>
              </a:rPr>
              <a:t>11:24	</a:t>
            </a:r>
            <a:r>
              <a:rPr lang="zh-CN" altLang="fr-FR" sz="3200" b="1" dirty="0"/>
              <a:t>祝谢了，就擘开，说：“这是我的身体，为你们舍的（注：“舍”有古卷作“擘开”）。你们应当如此行，为的是记念我。”</a:t>
            </a:r>
          </a:p>
          <a:p>
            <a:r>
              <a:rPr lang="fr-FR" altLang="zh-CN" sz="3200" b="1" dirty="0">
                <a:solidFill>
                  <a:schemeClr val="accent5"/>
                </a:solidFill>
              </a:rPr>
              <a:t>11:25</a:t>
            </a:r>
            <a:r>
              <a:rPr lang="fr-FR" altLang="zh-CN" sz="3200" b="1" dirty="0"/>
              <a:t>	</a:t>
            </a:r>
            <a:r>
              <a:rPr lang="zh-CN" altLang="fr-FR" sz="3200" b="1" dirty="0"/>
              <a:t>饭后，也照样拿起杯来，说：“这杯是用我的血所立的新约。你们每逢喝的时候，要如此行，为的是记念我。”</a:t>
            </a:r>
          </a:p>
          <a:p>
            <a:r>
              <a:rPr lang="fr-FR" altLang="zh-CN" sz="3200" b="1" dirty="0">
                <a:solidFill>
                  <a:schemeClr val="accent5"/>
                </a:solidFill>
              </a:rPr>
              <a:t>11:26</a:t>
            </a:r>
            <a:r>
              <a:rPr lang="fr-FR" altLang="zh-CN" sz="3200" b="1" dirty="0"/>
              <a:t>	</a:t>
            </a:r>
            <a:r>
              <a:rPr lang="zh-CN" altLang="fr-FR" sz="3200" b="1" dirty="0"/>
              <a:t>你们每逢吃这饼，喝这杯，是表明主的死，直等到他来。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3406421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【寶貴十架 Precious Cross】官方歌詞版MV (Official Lyrics MV) - 讚美之泉敬拜讚美 (11P)">
            <a:hlinkClick r:id="" action="ppaction://media"/>
            <a:extLst>
              <a:ext uri="{FF2B5EF4-FFF2-40B4-BE49-F238E27FC236}">
                <a16:creationId xmlns:a16="http://schemas.microsoft.com/office/drawing/2014/main" id="{9A7F8A38-815A-59FD-F1AF-C548C6E29D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64387"/>
            <a:ext cx="12192000" cy="70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3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F7771-3F8A-94B2-9036-F861DAD8A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A32081E-FC96-673A-0060-9502D5BA4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82" y="0"/>
            <a:ext cx="1307018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6F951-7323-B7B3-5057-21EA8B01A5D7}"/>
              </a:ext>
            </a:extLst>
          </p:cNvPr>
          <p:cNvSpPr/>
          <p:nvPr/>
        </p:nvSpPr>
        <p:spPr>
          <a:xfrm>
            <a:off x="906163" y="900000"/>
            <a:ext cx="9650835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/>
              <a:t>           </a:t>
            </a:r>
            <a:r>
              <a:rPr lang="zh-CN" altLang="fr-FR" sz="3600" b="1" dirty="0">
                <a:solidFill>
                  <a:schemeClr val="accent5"/>
                </a:solidFill>
              </a:rPr>
              <a:t>信望爱基督之家十二月份财务报告</a:t>
            </a:r>
            <a:endParaRPr lang="fr-FR" altLang="zh-CN" sz="3600" b="1" dirty="0">
              <a:solidFill>
                <a:schemeClr val="accent5"/>
              </a:solidFill>
            </a:endParaRPr>
          </a:p>
          <a:p>
            <a:endParaRPr lang="fr-FR" altLang="zh-CN" sz="2400" b="1" dirty="0">
              <a:solidFill>
                <a:srgbClr val="FFC000"/>
              </a:solidFill>
            </a:endParaRPr>
          </a:p>
          <a:p>
            <a:endParaRPr lang="fr-FR" altLang="zh-CN" sz="2400" b="1" dirty="0">
              <a:solidFill>
                <a:srgbClr val="FFC000"/>
              </a:solidFill>
            </a:endParaRPr>
          </a:p>
          <a:p>
            <a:r>
              <a:rPr lang="fr-FR" altLang="zh-CN" sz="2000" b="1" dirty="0">
                <a:solidFill>
                  <a:schemeClr val="accent2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十一月余额</a:t>
            </a:r>
            <a:r>
              <a:rPr lang="fr-FR" altLang="zh-CN" sz="2400" b="1" dirty="0">
                <a:solidFill>
                  <a:schemeClr val="accent5"/>
                </a:solidFill>
              </a:rPr>
              <a:t>: </a:t>
            </a:r>
            <a:r>
              <a:rPr lang="fr-FR" altLang="zh-CN" sz="2400" b="1" dirty="0">
                <a:solidFill>
                  <a:schemeClr val="accent2"/>
                </a:solidFill>
              </a:rPr>
              <a:t>5296,80</a:t>
            </a:r>
            <a:r>
              <a:rPr lang="fr-FR" altLang="zh-CN" sz="2400" b="1" dirty="0">
                <a:solidFill>
                  <a:srgbClr val="00B050"/>
                </a:solidFill>
              </a:rPr>
              <a:t> 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endParaRPr lang="fr-FR" altLang="zh-CN" sz="2400" b="1" dirty="0">
              <a:solidFill>
                <a:schemeClr val="accent5"/>
              </a:solidFill>
            </a:endParaRPr>
          </a:p>
          <a:p>
            <a:r>
              <a:rPr lang="fr-FR" altLang="zh-CN" sz="2400" b="1" dirty="0">
                <a:solidFill>
                  <a:schemeClr val="accent2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十二月份收到奉献总额</a:t>
            </a:r>
            <a:r>
              <a:rPr lang="fr-FR" altLang="zh-CN" sz="2400" b="1" dirty="0">
                <a:solidFill>
                  <a:schemeClr val="accent5"/>
                </a:solidFill>
              </a:rPr>
              <a:t>: </a:t>
            </a:r>
            <a:r>
              <a:rPr lang="fr-FR" altLang="zh-CN" sz="2400" b="1" dirty="0">
                <a:solidFill>
                  <a:srgbClr val="00B050"/>
                </a:solidFill>
              </a:rPr>
              <a:t>1360,00</a:t>
            </a:r>
            <a:r>
              <a:rPr lang="fr-FR" altLang="zh-CN" sz="2400" b="1" dirty="0">
                <a:solidFill>
                  <a:srgbClr val="FFC000"/>
                </a:solidFill>
              </a:rPr>
              <a:t> 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r>
              <a:rPr lang="fr-FR" sz="2400" b="1" dirty="0">
                <a:solidFill>
                  <a:schemeClr val="accent5"/>
                </a:solidFill>
              </a:rPr>
              <a:t> </a:t>
            </a:r>
          </a:p>
          <a:p>
            <a:endParaRPr lang="fr-FR" sz="2400" b="1" dirty="0">
              <a:solidFill>
                <a:srgbClr val="FFC000"/>
              </a:solidFill>
            </a:endParaRPr>
          </a:p>
          <a:p>
            <a:endParaRPr lang="fr-FR" sz="2400" b="1" dirty="0">
              <a:solidFill>
                <a:srgbClr val="FFC000"/>
              </a:solidFill>
            </a:endParaRPr>
          </a:p>
          <a:p>
            <a:r>
              <a:rPr lang="fr-FR" sz="2400" b="1" dirty="0">
                <a:solidFill>
                  <a:schemeClr val="accent4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十二月份支出</a:t>
            </a:r>
            <a:r>
              <a:rPr lang="fr-FR" altLang="zh-CN" sz="2400" b="1" dirty="0">
                <a:solidFill>
                  <a:schemeClr val="accent5"/>
                </a:solidFill>
              </a:rPr>
              <a:t>:  </a:t>
            </a:r>
            <a:r>
              <a:rPr lang="zh-CN" altLang="fr-FR" sz="2400" b="1" dirty="0">
                <a:solidFill>
                  <a:schemeClr val="accent5"/>
                </a:solidFill>
              </a:rPr>
              <a:t>奉献给爱心之家用于宣教 </a:t>
            </a:r>
            <a:r>
              <a:rPr lang="fr-FR" altLang="zh-CN" sz="2400" b="1" dirty="0">
                <a:solidFill>
                  <a:schemeClr val="accent5"/>
                </a:solidFill>
              </a:rPr>
              <a:t>300,00 </a:t>
            </a:r>
            <a:r>
              <a:rPr lang="zh-CN" altLang="fr-FR" sz="2400" b="1" dirty="0">
                <a:solidFill>
                  <a:schemeClr val="accent5"/>
                </a:solidFill>
              </a:rPr>
              <a:t>欧元 </a:t>
            </a:r>
            <a:endParaRPr lang="fr-FR" altLang="zh-CN" sz="2400" b="1" dirty="0">
              <a:solidFill>
                <a:schemeClr val="accent5"/>
              </a:solidFill>
            </a:endParaRPr>
          </a:p>
          <a:p>
            <a:r>
              <a:rPr lang="fr-FR" sz="2400" b="1" dirty="0">
                <a:solidFill>
                  <a:srgbClr val="FFC000"/>
                </a:solidFill>
              </a:rPr>
              <a:t>                          </a:t>
            </a:r>
            <a:r>
              <a:rPr lang="zh-CN" altLang="fr-FR" sz="2400" b="1" dirty="0">
                <a:solidFill>
                  <a:schemeClr val="accent5"/>
                </a:solidFill>
              </a:rPr>
              <a:t>扶助困难的肢体 </a:t>
            </a:r>
            <a:r>
              <a:rPr lang="fr-FR" altLang="zh-CN" sz="2400" b="1" dirty="0">
                <a:solidFill>
                  <a:schemeClr val="accent5"/>
                </a:solidFill>
              </a:rPr>
              <a:t>100,00</a:t>
            </a:r>
            <a:r>
              <a:rPr lang="zh-CN" altLang="fr-FR" sz="2400" b="1" dirty="0">
                <a:solidFill>
                  <a:schemeClr val="accent5"/>
                </a:solidFill>
              </a:rPr>
              <a:t>欧元 </a:t>
            </a:r>
            <a:endParaRPr lang="fr-FR" altLang="zh-CN" sz="2400" b="1" dirty="0">
              <a:solidFill>
                <a:schemeClr val="accent5"/>
              </a:solidFill>
            </a:endParaRPr>
          </a:p>
          <a:p>
            <a:r>
              <a:rPr lang="fr-FR" sz="2400" b="1" dirty="0">
                <a:solidFill>
                  <a:schemeClr val="accent5"/>
                </a:solidFill>
              </a:rPr>
              <a:t>		       </a:t>
            </a:r>
            <a:r>
              <a:rPr lang="zh-CN" altLang="fr-FR" sz="2400" b="1" dirty="0">
                <a:solidFill>
                  <a:schemeClr val="accent5"/>
                </a:solidFill>
              </a:rPr>
              <a:t>支付外来讲道费用</a:t>
            </a:r>
            <a:r>
              <a:rPr lang="fr-FR" altLang="zh-CN" sz="2400" b="1" dirty="0">
                <a:solidFill>
                  <a:schemeClr val="accent5"/>
                </a:solidFill>
              </a:rPr>
              <a:t>70,00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r>
              <a:rPr lang="fr-FR" sz="2400" b="1" dirty="0">
                <a:solidFill>
                  <a:schemeClr val="accent5"/>
                </a:solidFill>
              </a:rPr>
              <a:t>  </a:t>
            </a:r>
          </a:p>
          <a:p>
            <a:r>
              <a:rPr lang="fr-FR" sz="2400" b="1" dirty="0">
                <a:solidFill>
                  <a:schemeClr val="accent5"/>
                </a:solidFill>
              </a:rPr>
              <a:t>                            </a:t>
            </a:r>
            <a:r>
              <a:rPr lang="zh-CN" altLang="fr-FR" sz="2400" b="1" dirty="0">
                <a:solidFill>
                  <a:schemeClr val="accent5"/>
                </a:solidFill>
              </a:rPr>
              <a:t>爱宴</a:t>
            </a:r>
            <a:r>
              <a:rPr lang="fr-FR" altLang="zh-CN" sz="2400" b="1" dirty="0">
                <a:solidFill>
                  <a:schemeClr val="accent5"/>
                </a:solidFill>
              </a:rPr>
              <a:t>+</a:t>
            </a:r>
            <a:r>
              <a:rPr lang="zh-CN" altLang="fr-FR" sz="2400" b="1" dirty="0">
                <a:solidFill>
                  <a:schemeClr val="accent5"/>
                </a:solidFill>
              </a:rPr>
              <a:t>圣诞餐费</a:t>
            </a:r>
            <a:r>
              <a:rPr lang="fr-FR" altLang="zh-CN" sz="2400" b="1" dirty="0">
                <a:solidFill>
                  <a:schemeClr val="accent5"/>
                </a:solidFill>
              </a:rPr>
              <a:t>502,06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r>
              <a:rPr lang="fr-FR" sz="2400" b="1" dirty="0">
                <a:solidFill>
                  <a:schemeClr val="accent5"/>
                </a:solidFill>
              </a:rPr>
              <a:t>                      </a:t>
            </a:r>
            <a:endParaRPr lang="fr-FR" altLang="zh-CN" sz="2400" b="1" dirty="0">
              <a:solidFill>
                <a:schemeClr val="accent5"/>
              </a:solidFill>
            </a:endParaRPr>
          </a:p>
          <a:p>
            <a:endParaRPr lang="fr-FR" altLang="zh-CN" sz="2400" b="1" dirty="0">
              <a:solidFill>
                <a:srgbClr val="FFC000"/>
              </a:solidFill>
            </a:endParaRPr>
          </a:p>
          <a:p>
            <a:r>
              <a:rPr lang="fr-FR" altLang="zh-CN" sz="2400" b="1" dirty="0">
                <a:solidFill>
                  <a:schemeClr val="accent2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十二月份余额</a:t>
            </a:r>
            <a:r>
              <a:rPr lang="fr-FR" altLang="zh-CN" sz="2400" b="1" dirty="0">
                <a:solidFill>
                  <a:schemeClr val="accent5"/>
                </a:solidFill>
              </a:rPr>
              <a:t>: </a:t>
            </a:r>
            <a:r>
              <a:rPr lang="fr-FR" altLang="zh-CN" sz="2400" b="1" dirty="0">
                <a:solidFill>
                  <a:schemeClr val="accent2"/>
                </a:solidFill>
              </a:rPr>
              <a:t>5684.74 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endParaRPr lang="fr-FR" sz="2400" b="1" dirty="0">
              <a:solidFill>
                <a:schemeClr val="accent5"/>
              </a:solidFill>
            </a:endParaRPr>
          </a:p>
          <a:p>
            <a:r>
              <a:rPr lang="fr-FR" sz="2000" b="1" dirty="0">
                <a:solidFill>
                  <a:srgbClr val="FFC000"/>
                </a:solidFill>
              </a:rPr>
              <a:t>             </a:t>
            </a:r>
            <a:r>
              <a:rPr lang="fr-FR" sz="2000" dirty="0">
                <a:solidFill>
                  <a:srgbClr val="FFC000"/>
                </a:solidFill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60995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2"/>
          <p:cNvSpPr/>
          <p:nvPr/>
        </p:nvSpPr>
        <p:spPr>
          <a:xfrm>
            <a:off x="1546531" y="899820"/>
            <a:ext cx="85471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8800" b="1" strike="noStrike" spc="-1" dirty="0">
                <a:solidFill>
                  <a:schemeClr val="accent6"/>
                </a:solidFill>
                <a:latin typeface="Garamond"/>
              </a:rPr>
              <a:t>欢迎新朋友</a:t>
            </a:r>
            <a:r>
              <a:rPr lang="fr-FR" sz="8800" b="0" strike="noStrike" spc="-1" dirty="0">
                <a:solidFill>
                  <a:schemeClr val="accent5"/>
                </a:solidFill>
                <a:latin typeface="Garamond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Rectangle 1"/>
          <p:cNvSpPr/>
          <p:nvPr/>
        </p:nvSpPr>
        <p:spPr>
          <a:xfrm>
            <a:off x="1512000" y="4325760"/>
            <a:ext cx="861618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4000" b="1" strike="noStrike" spc="-1" dirty="0">
                <a:solidFill>
                  <a:schemeClr val="accent6"/>
                </a:solidFill>
                <a:latin typeface="Garamond"/>
              </a:rPr>
              <a:t>“</a:t>
            </a:r>
            <a:r>
              <a:rPr lang="zh-CN" sz="4000" b="1" strike="noStrike" spc="-1" dirty="0">
                <a:solidFill>
                  <a:schemeClr val="accent6"/>
                </a:solidFill>
                <a:latin typeface="Garamond"/>
              </a:rPr>
              <a:t>当信主耶稣，你和你一家都必得救”</a:t>
            </a:r>
            <a:endParaRPr lang="fr-FR" sz="4000" b="1" strike="noStrike" spc="-1" dirty="0">
              <a:solidFill>
                <a:schemeClr val="accent6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2"/>
          <p:cNvSpPr/>
          <p:nvPr/>
        </p:nvSpPr>
        <p:spPr>
          <a:xfrm>
            <a:off x="1822440" y="753794"/>
            <a:ext cx="854712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9600" b="1" strike="noStrike" spc="-1" dirty="0">
                <a:solidFill>
                  <a:schemeClr val="accent6"/>
                </a:solidFill>
                <a:latin typeface="Garamond"/>
              </a:rPr>
              <a:t>领受祝福</a:t>
            </a:r>
            <a:r>
              <a:rPr lang="fr-FR" sz="9600" b="0" strike="noStrike" spc="-1" dirty="0">
                <a:solidFill>
                  <a:schemeClr val="accent6"/>
                </a:solidFill>
                <a:latin typeface="Garamond"/>
              </a:rPr>
              <a:t>                                 </a:t>
            </a:r>
            <a:endParaRPr lang="fr-FR" sz="96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sp>
        <p:nvSpPr>
          <p:cNvPr id="151" name="Rectangle 4"/>
          <p:cNvSpPr/>
          <p:nvPr/>
        </p:nvSpPr>
        <p:spPr>
          <a:xfrm>
            <a:off x="532800" y="3984065"/>
            <a:ext cx="1100556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600" b="1" strike="noStrike" spc="-1" dirty="0">
                <a:solidFill>
                  <a:schemeClr val="accent6"/>
                </a:solidFill>
                <a:latin typeface="Garamond"/>
              </a:rPr>
              <a:t>愿恩惠、平安从　神我们的父和主耶稣基督归与你们！</a:t>
            </a:r>
            <a:endParaRPr lang="fr-FR" sz="3600" b="0" strike="noStrike" spc="-1" dirty="0">
              <a:solidFill>
                <a:schemeClr val="accent6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 2"/>
          <p:cNvSpPr/>
          <p:nvPr/>
        </p:nvSpPr>
        <p:spPr>
          <a:xfrm>
            <a:off x="1519560" y="774360"/>
            <a:ext cx="9152640" cy="25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聚会结束</a:t>
            </a:r>
            <a:r>
              <a:rPr lang="fr-FR" sz="7200" b="1" strike="noStrike" spc="-1">
                <a:solidFill>
                  <a:schemeClr val="accent5"/>
                </a:solidFill>
                <a:latin typeface="Garamond"/>
              </a:rPr>
              <a:t>--</a:t>
            </a: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默祷后散会</a:t>
            </a:r>
            <a:r>
              <a:rPr lang="fr-FR" sz="8800" b="0" strike="noStrike" spc="-1">
                <a:solidFill>
                  <a:schemeClr val="dk1"/>
                </a:solidFill>
                <a:latin typeface="Garamond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5"/>
          <p:cNvSpPr/>
          <p:nvPr/>
        </p:nvSpPr>
        <p:spPr>
          <a:xfrm>
            <a:off x="532800" y="2220840"/>
            <a:ext cx="11005560" cy="54461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请大家留步享用爱宴晚餐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 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18:00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开饭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C00000"/>
                </a:solidFill>
                <a:latin typeface="Garamond"/>
              </a:rPr>
              <a:t>       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信望爱教会事工表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祷告小组 – 星期天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13:30-14:15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主日崇拜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15:00-17:00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回应小组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17:00-18:00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旷野小组 – 星期三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20:30-22:30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荒漠小组 – 星期四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20:00-21:30 (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线上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)</a:t>
            </a:r>
          </a:p>
          <a:p>
            <a:pPr defTabSz="457200">
              <a:lnSpc>
                <a:spcPct val="100000"/>
              </a:lnSpc>
            </a:pPr>
            <a:r>
              <a:rPr lang="fr-FR" sz="2000" b="1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周五小组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–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星期五 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20:00-21:30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800" b="1" strike="noStrike" spc="-1" dirty="0">
                <a:solidFill>
                  <a:srgbClr val="C00000"/>
                </a:solidFill>
                <a:latin typeface="Garamond"/>
              </a:rPr>
              <a:t>		   </a:t>
            </a: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诚挚欢迎大家再来</a:t>
            </a:r>
            <a:r>
              <a:rPr lang="fr-FR" sz="3600" b="1" strike="noStrike" spc="-1" dirty="0">
                <a:solidFill>
                  <a:schemeClr val="accent5"/>
                </a:solidFill>
                <a:latin typeface="Garamond"/>
              </a:rPr>
              <a:t>,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一起认识基督耶稣。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9361488" cy="1870075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96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        </a:t>
            </a: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敬拜赞美       </a:t>
            </a:r>
            <a:endParaRPr lang="en-US" sz="9600" b="0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</p:txBody>
      </p:sp>
      <p:sp>
        <p:nvSpPr>
          <p:cNvPr id="106" name="ZoneTexte 5"/>
          <p:cNvSpPr/>
          <p:nvPr/>
        </p:nvSpPr>
        <p:spPr>
          <a:xfrm>
            <a:off x="1001184" y="3429000"/>
            <a:ext cx="10189631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4800" b="1" strike="noStrike" spc="-1" dirty="0">
                <a:solidFill>
                  <a:schemeClr val="dk1"/>
                </a:solidFill>
                <a:latin typeface="Garamond"/>
              </a:rPr>
              <a:t>我要向耶和华歌唱，因他用厚恩待我</a:t>
            </a:r>
            <a:endParaRPr lang="fr-FR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6067C9-3EA4-E2A0-F5D3-ADF084D5676F}"/>
              </a:ext>
            </a:extLst>
          </p:cNvPr>
          <p:cNvSpPr txBox="1"/>
          <p:nvPr/>
        </p:nvSpPr>
        <p:spPr>
          <a:xfrm>
            <a:off x="4397340" y="5271512"/>
            <a:ext cx="467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徐霞姐</a:t>
            </a:r>
            <a:r>
              <a:rPr lang="zh-CN" altLang="fr-FR" sz="2800" b="1" spc="-1">
                <a:solidFill>
                  <a:schemeClr val="accent5">
                    <a:lumMod val="50000"/>
                  </a:schemeClr>
                </a:solidFill>
                <a:latin typeface="Garamond"/>
              </a:rPr>
              <a:t>妹  </a:t>
            </a:r>
            <a:endParaRPr lang="fr-FR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ZoneTexte 5"/>
          <p:cNvSpPr/>
          <p:nvPr/>
        </p:nvSpPr>
        <p:spPr>
          <a:xfrm>
            <a:off x="527380" y="3635291"/>
            <a:ext cx="1155744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dk1"/>
                </a:solidFill>
                <a:latin typeface="Garamond"/>
              </a:rPr>
              <a:t>应当一无挂虑，只要凡事藉着祷告、祈求和感谢，将你们所要的告诉神。</a:t>
            </a:r>
            <a:endParaRPr lang="fr-FR" sz="28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ZoneTexte 7"/>
          <p:cNvSpPr/>
          <p:nvPr/>
        </p:nvSpPr>
        <p:spPr>
          <a:xfrm>
            <a:off x="2018092" y="700741"/>
            <a:ext cx="761976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同心合意祷告</a:t>
            </a:r>
            <a:endParaRPr lang="fr-FR" sz="96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敬拜主-新版">
            <a:hlinkClick r:id="" action="ppaction://media"/>
            <a:extLst>
              <a:ext uri="{FF2B5EF4-FFF2-40B4-BE49-F238E27FC236}">
                <a16:creationId xmlns:a16="http://schemas.microsoft.com/office/drawing/2014/main" id="{9248B821-D179-35C1-C222-BC8D5C3D44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祢比這一切更美麗  小羊詩歌永遠專輯">
            <a:hlinkClick r:id="" action="ppaction://media"/>
            <a:extLst>
              <a:ext uri="{FF2B5EF4-FFF2-40B4-BE49-F238E27FC236}">
                <a16:creationId xmlns:a16="http://schemas.microsoft.com/office/drawing/2014/main" id="{A48FC1A4-1FAD-34F1-EBB4-895E65D75F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【新的異象，新的方向 Give Us Vision】官方歌詞版MV (Official Lyrics MV) - 讚美之泉敬拜讚美 (20)">
            <a:hlinkClick r:id="" action="ppaction://media"/>
            <a:extLst>
              <a:ext uri="{FF2B5EF4-FFF2-40B4-BE49-F238E27FC236}">
                <a16:creationId xmlns:a16="http://schemas.microsoft.com/office/drawing/2014/main" id="{F6BFA9AD-F1D5-D2BF-B613-D3725ACE15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2"/>
          <p:cNvPicPr/>
          <p:nvPr/>
        </p:nvPicPr>
        <p:blipFill>
          <a:blip r:embed="rId2"/>
          <a:stretch/>
        </p:blipFill>
        <p:spPr>
          <a:xfrm>
            <a:off x="0" y="8280"/>
            <a:ext cx="12192120" cy="685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3"/>
          <p:cNvPicPr/>
          <p:nvPr/>
        </p:nvPicPr>
        <p:blipFill>
          <a:blip r:embed="rId3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4"/>
          <p:cNvSpPr/>
          <p:nvPr/>
        </p:nvSpPr>
        <p:spPr>
          <a:xfrm>
            <a:off x="543600" y="493920"/>
            <a:ext cx="5766120" cy="11065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6600" b="1" strike="noStrike" spc="-1" dirty="0">
                <a:solidFill>
                  <a:srgbClr val="7030A0"/>
                </a:solidFill>
                <a:latin typeface="Century Gothic"/>
              </a:rPr>
              <a:t>主日证道</a:t>
            </a:r>
            <a:r>
              <a:rPr lang="fr-FR" sz="6600" b="1" strike="noStrike" spc="-1" dirty="0">
                <a:solidFill>
                  <a:srgbClr val="7030A0"/>
                </a:solidFill>
                <a:latin typeface="Century Gothic"/>
              </a:rPr>
              <a:t>:                                 </a:t>
            </a:r>
            <a:endParaRPr lang="fr-FR" sz="6600" b="1" strike="noStrike" spc="-1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116" name="Rectangle 5"/>
          <p:cNvSpPr/>
          <p:nvPr/>
        </p:nvSpPr>
        <p:spPr>
          <a:xfrm>
            <a:off x="732240" y="2644200"/>
            <a:ext cx="10727280" cy="277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8800" b="1" strike="noStrike" spc="-1">
                <a:solidFill>
                  <a:srgbClr val="000000"/>
                </a:solidFill>
                <a:latin typeface="Century Gothic"/>
              </a:rPr>
              <a:t>        </a:t>
            </a:r>
            <a:r>
              <a:rPr lang="fr-FR" sz="8800" b="0" strike="noStrike" spc="-1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ctangle 6"/>
          <p:cNvSpPr/>
          <p:nvPr/>
        </p:nvSpPr>
        <p:spPr>
          <a:xfrm>
            <a:off x="732240" y="2644200"/>
            <a:ext cx="10727280" cy="44613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altLang="fr-FR" sz="8800" b="1" strike="noStrike" spc="-1" dirty="0">
                <a:latin typeface="Century Gothic"/>
              </a:rPr>
              <a:t>今天基督的平安要带你回家</a:t>
            </a:r>
            <a:endParaRPr lang="fr-FR" altLang="zh-CN" sz="8800" b="1" strike="noStrike" spc="-1" dirty="0">
              <a:latin typeface="Century Gothic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2000" b="1" strike="noStrike" spc="-1" dirty="0">
                <a:solidFill>
                  <a:srgbClr val="7030A0"/>
                </a:solidFill>
                <a:latin typeface="Century Gothic"/>
              </a:rPr>
              <a:t>路加福音  </a:t>
            </a:r>
            <a:r>
              <a:rPr lang="fr-FR" altLang="zh-CN" sz="2000" b="1" strike="noStrike" spc="-1" dirty="0">
                <a:solidFill>
                  <a:srgbClr val="7030A0"/>
                </a:solidFill>
                <a:latin typeface="Century Gothic"/>
              </a:rPr>
              <a:t>7</a:t>
            </a:r>
            <a:r>
              <a:rPr lang="zh-CN" altLang="fr-FR" sz="2000" b="1" strike="noStrike" spc="-1" dirty="0">
                <a:solidFill>
                  <a:srgbClr val="7030A0"/>
                </a:solidFill>
                <a:latin typeface="Century Gothic"/>
              </a:rPr>
              <a:t>章</a:t>
            </a:r>
            <a:endParaRPr lang="fr-FR" sz="2000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altLang="zh-CN" sz="2000" b="1" spc="-1" dirty="0">
                <a:solidFill>
                  <a:srgbClr val="000000"/>
                </a:solidFill>
                <a:latin typeface="Arial"/>
              </a:rPr>
              <a:t>                                        </a:t>
            </a:r>
            <a:r>
              <a:rPr lang="zh-CN" altLang="fr-FR" sz="2800" b="1" spc="-1" dirty="0">
                <a:solidFill>
                  <a:schemeClr val="accent6"/>
                </a:solidFill>
                <a:latin typeface="Century Gothic"/>
              </a:rPr>
              <a:t>吴兴隆</a:t>
            </a:r>
            <a:r>
              <a:rPr lang="zh-CN" sz="2800" b="1" strike="noStrike" spc="-1" dirty="0">
                <a:solidFill>
                  <a:schemeClr val="accent6"/>
                </a:solidFill>
                <a:latin typeface="Century Gothic"/>
              </a:rPr>
              <a:t>分享</a:t>
            </a:r>
            <a:r>
              <a:rPr lang="fr-FR" altLang="zh-CN" sz="2800" b="1" strike="noStrike" spc="-1" dirty="0">
                <a:solidFill>
                  <a:schemeClr val="accent6"/>
                </a:solidFill>
                <a:latin typeface="Century Gothic"/>
              </a:rPr>
              <a:t> — </a:t>
            </a:r>
            <a:r>
              <a:rPr lang="zh-CN" altLang="fr-FR" sz="2800" b="1" strike="noStrike" spc="-1" dirty="0">
                <a:solidFill>
                  <a:schemeClr val="accent6"/>
                </a:solidFill>
                <a:latin typeface="Century Gothic"/>
              </a:rPr>
              <a:t>于福芬姐妹回应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2628</Words>
  <Application>Microsoft Office PowerPoint</Application>
  <PresentationFormat>Grand écran</PresentationFormat>
  <Paragraphs>129</Paragraphs>
  <Slides>27</Slides>
  <Notes>1</Notes>
  <HiddenSlides>0</HiddenSlides>
  <MMClips>4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7" baseType="lpstr">
      <vt:lpstr>Arial</vt:lpstr>
      <vt:lpstr>Century Gothic</vt:lpstr>
      <vt:lpstr>Forte</vt:lpstr>
      <vt:lpstr>Garamond</vt:lpstr>
      <vt:lpstr>Matura MT Script Capitals</vt:lpstr>
      <vt:lpstr>Times New Roman</vt:lpstr>
      <vt:lpstr>Trebuchet MS</vt:lpstr>
      <vt:lpstr>Wingdings 3</vt:lpstr>
      <vt:lpstr>Facette</vt:lpstr>
      <vt:lpstr>1_Facette</vt:lpstr>
      <vt:lpstr>Présentation PowerPoint</vt:lpstr>
      <vt:lpstr> 宣召经文以弗所书 3:20  </vt:lpstr>
      <vt:lpstr>         敬拜赞美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信望爱之家</dc:title>
  <dc:subject/>
  <dc:creator>Microsoft Office User</dc:creator>
  <dc:description/>
  <cp:lastModifiedBy>Eglise Amour du Christ</cp:lastModifiedBy>
  <cp:revision>493</cp:revision>
  <dcterms:created xsi:type="dcterms:W3CDTF">2024-11-16T18:47:01Z</dcterms:created>
  <dcterms:modified xsi:type="dcterms:W3CDTF">2026-01-01T22:05:33Z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5</vt:i4>
  </property>
  <property fmtid="{D5CDD505-2E9C-101B-9397-08002B2CF9AE}" pid="3" name="Notes">
    <vt:i4>1</vt:i4>
  </property>
  <property fmtid="{D5CDD505-2E9C-101B-9397-08002B2CF9AE}" pid="4" name="PresentationFormat">
    <vt:lpwstr>Grand écran</vt:lpwstr>
  </property>
  <property fmtid="{D5CDD505-2E9C-101B-9397-08002B2CF9AE}" pid="5" name="Slides">
    <vt:i4>22</vt:i4>
  </property>
</Properties>
</file>